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2"/>
  </p:normalViewPr>
  <p:slideViewPr>
    <p:cSldViewPr snapToGrid="0">
      <p:cViewPr varScale="1">
        <p:scale>
          <a:sx n="137" d="100"/>
          <a:sy n="137" d="100"/>
        </p:scale>
        <p:origin x="9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2ee510bf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2ee510bf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2ee510bf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2ee510bf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2ee510bf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2ee510bf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2ee510bf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2ee510bfc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2ee510bf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2ee510bf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2ee510bfc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2ee510bfc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2ee510bfc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2ee510bfc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2ee510bfc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2ee510bfc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2ee510bfc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2ee510bfc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2ee510bfc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2ee510bfc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33013da9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33013da9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2ee510bf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2ee510bf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2ee510bfc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2ee510bfc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2ee510bfc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52ee510bfc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2ee510bfc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2ee510bfc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2ee510bfc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52ee510bfc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2ee510bfc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2ee510bfc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2ee510bfc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2ee510bfc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2ee510bfc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2ee510bfc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2ee510bfc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2ee510bfc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2ee510bfc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2ee510bfc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33013da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33013da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33013da9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33013da9a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33013da9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33013da9a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33013da9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33013da9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33013da9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33013da9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2ee510bfc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2ee510bfc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2ee510b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2ee510b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ioosinUIUC/aireadi-cours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Hands-On Exercise 1: </a:t>
            </a:r>
            <a:br>
              <a:rPr lang="en" dirty="0"/>
            </a:br>
            <a:r>
              <a:rPr lang="en" dirty="0"/>
              <a:t>Image Classification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 Owen, PhD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University of Washington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 now we are ready to start training a model!</a:t>
            </a:r>
            <a:endParaRPr/>
          </a:p>
        </p:txBody>
      </p:sp>
      <p:pic>
        <p:nvPicPr>
          <p:cNvPr id="153" name="Google Shape;153;p24" title="Screenshot 2025-05-01 at 1.45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0250"/>
            <a:ext cx="832951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 title="Screenshot 2025-05-01 at 1.46.22 PM.png"/>
          <p:cNvPicPr preferRelativeResize="0"/>
          <p:nvPr/>
        </p:nvPicPr>
        <p:blipFill>
          <a:blip r:embed="rId3">
            <a:alphaModFix/>
          </a:blip>
          <a:srcRect b="34694"/>
          <a:stretch>
            <a:fillRect/>
          </a:stretch>
        </p:blipFill>
        <p:spPr>
          <a:xfrm>
            <a:off x="145750" y="1"/>
            <a:ext cx="8111107" cy="3359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 title="Screenshot 2025-05-01 at 2.02.5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027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7" title="Screenshot 2025-05-01 at 2.03.4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251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546350" y="2816400"/>
            <a:ext cx="83919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2,862 images total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Roughly 60-20-20 split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54% is from training set -&gt; will be used to train our model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23% is for validation -&gt; will be used to evaluate model during development period 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23% is for testing -&gt; will be saved for the end when we evaluate our model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Patient-level split - no leakage between the partitions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 title="Screenshot 2025-05-01 at 2.10.3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3000"/>
            <a:ext cx="3148475" cy="240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 title="Screenshot 2025-05-01 at 2.11.10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4350" y="1169175"/>
            <a:ext cx="2974704" cy="23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 title="Screenshot 2025-05-01 at 2.11.17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3825" y="1210525"/>
            <a:ext cx="2706843" cy="23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9" title="Screenshot 2025-05-01 at 2.14.1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4283287" cy="29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 title="Screenshot 2025-05-01 at 2.14.42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09725"/>
            <a:ext cx="4963597" cy="208137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/>
          <p:nvPr/>
        </p:nvSpPr>
        <p:spPr>
          <a:xfrm>
            <a:off x="260200" y="4659850"/>
            <a:ext cx="698700" cy="3993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29"/>
          <p:cNvGrpSpPr/>
          <p:nvPr/>
        </p:nvGrpSpPr>
        <p:grpSpPr>
          <a:xfrm>
            <a:off x="5264725" y="2969475"/>
            <a:ext cx="3287600" cy="592300"/>
            <a:chOff x="5264725" y="2969475"/>
            <a:chExt cx="3287600" cy="592300"/>
          </a:xfrm>
        </p:grpSpPr>
        <p:cxnSp>
          <p:nvCxnSpPr>
            <p:cNvPr id="185" name="Google Shape;185;p29"/>
            <p:cNvCxnSpPr/>
            <p:nvPr/>
          </p:nvCxnSpPr>
          <p:spPr>
            <a:xfrm rot="10800000">
              <a:off x="5264725" y="3561775"/>
              <a:ext cx="1883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6" name="Google Shape;186;p29"/>
            <p:cNvSpPr txBox="1"/>
            <p:nvPr/>
          </p:nvSpPr>
          <p:spPr>
            <a:xfrm>
              <a:off x="7208025" y="2969475"/>
              <a:ext cx="1344300" cy="5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</a:rPr>
                <a:t>Image augmentation, helps prevent overfitting and helps with generalization (especially with small datasets)</a:t>
              </a:r>
              <a:endParaRPr sz="10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0" title="Screenshot 2025-05-01 at 2.37.3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975" y="1402650"/>
            <a:ext cx="438444" cy="34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 title="Screenshot 2025-05-01 at 2.37.2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0150" y="1609824"/>
            <a:ext cx="441387" cy="34463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>
            <a:spLocks noGrp="1"/>
          </p:cNvSpPr>
          <p:nvPr>
            <p:ph type="title"/>
          </p:nvPr>
        </p:nvSpPr>
        <p:spPr>
          <a:xfrm>
            <a:off x="464750" y="112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review of deep learning fundamentals</a:t>
            </a:r>
            <a:endParaRPr/>
          </a:p>
        </p:txBody>
      </p:sp>
      <p:pic>
        <p:nvPicPr>
          <p:cNvPr id="194" name="Google Shape;194;p30" title="Screenshot 2025-05-01 at 2.30.12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3275" y="3456375"/>
            <a:ext cx="5138200" cy="1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title="Screenshot 2025-05-01 at 2.35.26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7325" y="1477413"/>
            <a:ext cx="2909499" cy="9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 title="Screenshot 2025-05-01 at 2.37.39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1871" y="1744938"/>
            <a:ext cx="432559" cy="356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 title="Screenshot 2025-05-01 at 2.37.31 P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99746" y="1900415"/>
            <a:ext cx="444330" cy="3540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30"/>
          <p:cNvCxnSpPr/>
          <p:nvPr/>
        </p:nvCxnSpPr>
        <p:spPr>
          <a:xfrm>
            <a:off x="5966825" y="2070670"/>
            <a:ext cx="40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30"/>
          <p:cNvCxnSpPr/>
          <p:nvPr/>
        </p:nvCxnSpPr>
        <p:spPr>
          <a:xfrm>
            <a:off x="2744075" y="2070670"/>
            <a:ext cx="40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0" name="Google Shape;200;p30"/>
          <p:cNvSpPr txBox="1"/>
          <p:nvPr/>
        </p:nvSpPr>
        <p:spPr>
          <a:xfrm>
            <a:off x="3667550" y="1299075"/>
            <a:ext cx="1324500" cy="2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ResNet-50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1" name="Google Shape;201;p30"/>
          <p:cNvSpPr txBox="1"/>
          <p:nvPr/>
        </p:nvSpPr>
        <p:spPr>
          <a:xfrm>
            <a:off x="6442075" y="1655025"/>
            <a:ext cx="1518000" cy="99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Predicted Labels: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0 = iCare Eidon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1 = Optomed Aurora.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2 = Topcon Maestro2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3 = Topcon Triton</a:t>
            </a:r>
            <a:endParaRPr/>
          </a:p>
        </p:txBody>
      </p:sp>
      <p:grpSp>
        <p:nvGrpSpPr>
          <p:cNvPr id="202" name="Google Shape;202;p30"/>
          <p:cNvGrpSpPr/>
          <p:nvPr/>
        </p:nvGrpSpPr>
        <p:grpSpPr>
          <a:xfrm>
            <a:off x="5600975" y="484725"/>
            <a:ext cx="3231325" cy="1173675"/>
            <a:chOff x="5600975" y="484725"/>
            <a:chExt cx="3231325" cy="1173675"/>
          </a:xfrm>
        </p:grpSpPr>
        <p:cxnSp>
          <p:nvCxnSpPr>
            <p:cNvPr id="203" name="Google Shape;203;p30"/>
            <p:cNvCxnSpPr/>
            <p:nvPr/>
          </p:nvCxnSpPr>
          <p:spPr>
            <a:xfrm flipH="1">
              <a:off x="6881975" y="1072800"/>
              <a:ext cx="439200" cy="58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4" name="Google Shape;204;p30"/>
            <p:cNvSpPr txBox="1"/>
            <p:nvPr/>
          </p:nvSpPr>
          <p:spPr>
            <a:xfrm>
              <a:off x="7335600" y="484725"/>
              <a:ext cx="1496700" cy="992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chemeClr val="dk1"/>
                  </a:solidFill>
                  <a:highlight>
                    <a:srgbClr val="FFFFFF"/>
                  </a:highlight>
                </a:rPr>
                <a:t>True Labels:</a:t>
              </a:r>
              <a:endParaRPr sz="1050">
                <a:solidFill>
                  <a:schemeClr val="dk1"/>
                </a:solidFill>
                <a:highlight>
                  <a:srgbClr val="FFFFFF"/>
                </a:highlight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chemeClr val="dk1"/>
                  </a:solidFill>
                  <a:highlight>
                    <a:srgbClr val="FFFFFF"/>
                  </a:highlight>
                </a:rPr>
                <a:t>0 = iCare Eidon</a:t>
              </a:r>
              <a:endParaRPr sz="1050">
                <a:solidFill>
                  <a:schemeClr val="dk1"/>
                </a:solidFill>
                <a:highlight>
                  <a:srgbClr val="FFFFFF"/>
                </a:highlight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chemeClr val="dk1"/>
                  </a:solidFill>
                  <a:highlight>
                    <a:srgbClr val="FFFFFF"/>
                  </a:highlight>
                </a:rPr>
                <a:t>1 = Optomed Aurora.</a:t>
              </a:r>
              <a:endParaRPr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chemeClr val="dk1"/>
                  </a:solidFill>
                  <a:highlight>
                    <a:srgbClr val="FFFFFF"/>
                  </a:highlight>
                </a:rPr>
                <a:t>2 = Topcon Maestro2</a:t>
              </a:r>
              <a:endParaRPr sz="1050">
                <a:solidFill>
                  <a:schemeClr val="dk1"/>
                </a:solidFill>
                <a:highlight>
                  <a:srgbClr val="FFFFFF"/>
                </a:highlight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chemeClr val="dk1"/>
                  </a:solidFill>
                  <a:highlight>
                    <a:srgbClr val="FFFFFF"/>
                  </a:highlight>
                </a:rPr>
                <a:t>3= Topcon Triton</a:t>
              </a:r>
              <a:endParaRPr/>
            </a:p>
          </p:txBody>
        </p:sp>
        <p:sp>
          <p:nvSpPr>
            <p:cNvPr id="205" name="Google Shape;205;p30"/>
            <p:cNvSpPr txBox="1"/>
            <p:nvPr/>
          </p:nvSpPr>
          <p:spPr>
            <a:xfrm>
              <a:off x="5600975" y="681750"/>
              <a:ext cx="17076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Loss function: </a:t>
              </a:r>
              <a:endParaRPr sz="1800">
                <a:solidFill>
                  <a:schemeClr val="dk2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Cross Entropy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sp>
        <p:nvSpPr>
          <p:cNvPr id="206" name="Google Shape;206;p30"/>
          <p:cNvSpPr txBox="1"/>
          <p:nvPr/>
        </p:nvSpPr>
        <p:spPr>
          <a:xfrm>
            <a:off x="5042150" y="3119000"/>
            <a:ext cx="3943200" cy="2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Optimizer and learning rate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7" name="Google Shape;207;p30"/>
          <p:cNvSpPr txBox="1"/>
          <p:nvPr/>
        </p:nvSpPr>
        <p:spPr>
          <a:xfrm>
            <a:off x="155375" y="2879300"/>
            <a:ext cx="1936500" cy="2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Batch Size: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number of images to use to compute each step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8" name="Google Shape;208;p30"/>
          <p:cNvSpPr txBox="1"/>
          <p:nvPr/>
        </p:nvSpPr>
        <p:spPr>
          <a:xfrm>
            <a:off x="2023875" y="2929550"/>
            <a:ext cx="2249400" cy="2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Number of epochs: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number time to go through the whole training set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1" title="Screenshot 2025-05-01 at 2.16.2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69826" cy="193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 title="Screenshot 2025-05-01 at 2.16.3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00" y="2121650"/>
            <a:ext cx="4255517" cy="302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/>
          <p:nvPr/>
        </p:nvSpPr>
        <p:spPr>
          <a:xfrm>
            <a:off x="393300" y="640225"/>
            <a:ext cx="705300" cy="1797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1"/>
          <p:cNvSpPr/>
          <p:nvPr/>
        </p:nvSpPr>
        <p:spPr>
          <a:xfrm>
            <a:off x="432575" y="1905550"/>
            <a:ext cx="765900" cy="216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1"/>
          <p:cNvSpPr/>
          <p:nvPr/>
        </p:nvSpPr>
        <p:spPr>
          <a:xfrm>
            <a:off x="212300" y="779975"/>
            <a:ext cx="6809400" cy="9183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2" title="Screenshot 2025-05-01 at 4.48.2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372458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/>
          <p:nvPr/>
        </p:nvSpPr>
        <p:spPr>
          <a:xfrm>
            <a:off x="87150" y="61250"/>
            <a:ext cx="9010800" cy="1770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2"/>
          <p:cNvSpPr/>
          <p:nvPr/>
        </p:nvSpPr>
        <p:spPr>
          <a:xfrm>
            <a:off x="87150" y="1831550"/>
            <a:ext cx="9010800" cy="1104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2"/>
          <p:cNvSpPr/>
          <p:nvPr/>
        </p:nvSpPr>
        <p:spPr>
          <a:xfrm>
            <a:off x="87150" y="2936150"/>
            <a:ext cx="9010800" cy="940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2"/>
          <p:cNvSpPr/>
          <p:nvPr/>
        </p:nvSpPr>
        <p:spPr>
          <a:xfrm>
            <a:off x="1577875" y="1964625"/>
            <a:ext cx="705600" cy="1863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3" title="Screenshot 2025-05-01 at 4.56.2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300" y="0"/>
            <a:ext cx="68345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3"/>
          <p:cNvSpPr/>
          <p:nvPr/>
        </p:nvSpPr>
        <p:spPr>
          <a:xfrm>
            <a:off x="947350" y="1611600"/>
            <a:ext cx="6921300" cy="346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33" title="Screenshot 2025-05-01 at 7.11.32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175" y="1611600"/>
            <a:ext cx="6145625" cy="314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3"/>
          <p:cNvSpPr/>
          <p:nvPr/>
        </p:nvSpPr>
        <p:spPr>
          <a:xfrm>
            <a:off x="1691025" y="1245875"/>
            <a:ext cx="898500" cy="1863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3"/>
          <p:cNvSpPr txBox="1"/>
          <p:nvPr/>
        </p:nvSpPr>
        <p:spPr>
          <a:xfrm>
            <a:off x="4645825" y="851175"/>
            <a:ext cx="23226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Start training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198350" y="6520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Setting up today’s classification problem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17791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Classifying images using DL is an important area of clinical application in ophthalmology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11700" y="32068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Today we will explore a toy DL problem, but everything we learn can be applied to real-world challenges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4" title="Screenshot 2025-05-01 at 4.57.5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875" y="0"/>
            <a:ext cx="49612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4"/>
          <p:cNvSpPr/>
          <p:nvPr/>
        </p:nvSpPr>
        <p:spPr>
          <a:xfrm>
            <a:off x="944975" y="3522225"/>
            <a:ext cx="1877400" cy="6984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5" title="Screenshot 2025-05-01 at 4.59.08 PM.png"/>
          <p:cNvPicPr preferRelativeResize="0"/>
          <p:nvPr/>
        </p:nvPicPr>
        <p:blipFill rotWithShape="1">
          <a:blip r:embed="rId3">
            <a:alphaModFix/>
          </a:blip>
          <a:srcRect b="41359"/>
          <a:stretch/>
        </p:blipFill>
        <p:spPr>
          <a:xfrm>
            <a:off x="0" y="28763"/>
            <a:ext cx="4872775" cy="3592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 title="Screenshot 2025-05-01 at 4.59.08 PM.png"/>
          <p:cNvPicPr preferRelativeResize="0"/>
          <p:nvPr/>
        </p:nvPicPr>
        <p:blipFill rotWithShape="1">
          <a:blip r:embed="rId3">
            <a:alphaModFix/>
          </a:blip>
          <a:srcRect l="5901" t="58394" r="26103"/>
          <a:stretch/>
        </p:blipFill>
        <p:spPr>
          <a:xfrm>
            <a:off x="5098375" y="300875"/>
            <a:ext cx="3962076" cy="304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6" title="Screenshot 2025-05-01 at 5.03.49 PM.png"/>
          <p:cNvPicPr preferRelativeResize="0"/>
          <p:nvPr/>
        </p:nvPicPr>
        <p:blipFill rotWithShape="1">
          <a:blip r:embed="rId3">
            <a:alphaModFix/>
          </a:blip>
          <a:srcRect t="4187" b="40573"/>
          <a:stretch/>
        </p:blipFill>
        <p:spPr>
          <a:xfrm>
            <a:off x="152400" y="0"/>
            <a:ext cx="7947399" cy="18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 title="Screenshot 2025-05-01 at 5.03.58 PM.png"/>
          <p:cNvPicPr preferRelativeResize="0"/>
          <p:nvPr/>
        </p:nvPicPr>
        <p:blipFill rotWithShape="1">
          <a:blip r:embed="rId4">
            <a:alphaModFix/>
          </a:blip>
          <a:srcRect t="2008"/>
          <a:stretch/>
        </p:blipFill>
        <p:spPr>
          <a:xfrm>
            <a:off x="65875" y="1911350"/>
            <a:ext cx="5477344" cy="32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 title="Screenshot 2025-05-01 at 7.28.40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1450" y="3156825"/>
            <a:ext cx="997734" cy="99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 title="Screenshot 2025-05-01 at 7.28.34 PM.png"/>
          <p:cNvPicPr preferRelativeResize="0"/>
          <p:nvPr/>
        </p:nvPicPr>
        <p:blipFill rotWithShape="1">
          <a:blip r:embed="rId6">
            <a:alphaModFix/>
          </a:blip>
          <a:srcRect b="3260"/>
          <a:stretch/>
        </p:blipFill>
        <p:spPr>
          <a:xfrm>
            <a:off x="7294035" y="3156825"/>
            <a:ext cx="1012090" cy="971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 title="Screenshot 2025-05-01 at 7.28.28 PM.png"/>
          <p:cNvPicPr preferRelativeResize="0"/>
          <p:nvPr/>
        </p:nvPicPr>
        <p:blipFill rotWithShape="1">
          <a:blip r:embed="rId7">
            <a:alphaModFix/>
          </a:blip>
          <a:srcRect t="3260"/>
          <a:stretch/>
        </p:blipFill>
        <p:spPr>
          <a:xfrm>
            <a:off x="6181454" y="4149503"/>
            <a:ext cx="997734" cy="971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 title="Screenshot 2025-05-01 at 7.28.20 P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94031" y="4116752"/>
            <a:ext cx="1006460" cy="101134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6"/>
          <p:cNvSpPr txBox="1"/>
          <p:nvPr/>
        </p:nvSpPr>
        <p:spPr>
          <a:xfrm>
            <a:off x="5943575" y="1895075"/>
            <a:ext cx="30432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If we consider the topcon_maestro2 class: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True positive - correctly labeled topcon_maestro2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False positive - image incorrectly labeled topcon_maestro2 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</p:txBody>
      </p:sp>
      <p:sp>
        <p:nvSpPr>
          <p:cNvPr id="259" name="Google Shape;259;p36"/>
          <p:cNvSpPr/>
          <p:nvPr/>
        </p:nvSpPr>
        <p:spPr>
          <a:xfrm>
            <a:off x="7514175" y="4347125"/>
            <a:ext cx="639000" cy="6390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6"/>
          <p:cNvSpPr/>
          <p:nvPr/>
        </p:nvSpPr>
        <p:spPr>
          <a:xfrm>
            <a:off x="3500275" y="4347125"/>
            <a:ext cx="639000" cy="171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6"/>
          <p:cNvSpPr/>
          <p:nvPr/>
        </p:nvSpPr>
        <p:spPr>
          <a:xfrm>
            <a:off x="3227175" y="4061500"/>
            <a:ext cx="639000" cy="171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7" title="Screenshot 2025-05-01 at 5.06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55901" cy="50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7" title="Screenshot 2025-05-01 at 5.06.3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4652" y="312150"/>
            <a:ext cx="3150950" cy="23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7" title="Screenshot 2025-05-01 at 5.06.41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1397" y="2658172"/>
            <a:ext cx="3046924" cy="22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7"/>
          <p:cNvSpPr/>
          <p:nvPr/>
        </p:nvSpPr>
        <p:spPr>
          <a:xfrm>
            <a:off x="93825" y="2936200"/>
            <a:ext cx="3094500" cy="213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7"/>
          <p:cNvSpPr/>
          <p:nvPr/>
        </p:nvSpPr>
        <p:spPr>
          <a:xfrm>
            <a:off x="93825" y="1997900"/>
            <a:ext cx="3534000" cy="405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7"/>
          <p:cNvSpPr/>
          <p:nvPr/>
        </p:nvSpPr>
        <p:spPr>
          <a:xfrm>
            <a:off x="63650" y="2936200"/>
            <a:ext cx="5328600" cy="2163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7"/>
          <p:cNvSpPr txBox="1"/>
          <p:nvPr/>
        </p:nvSpPr>
        <p:spPr>
          <a:xfrm>
            <a:off x="6176525" y="-73200"/>
            <a:ext cx="26154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Run the next 3 cells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3" name="Google Shape;273;p37"/>
          <p:cNvSpPr txBox="1"/>
          <p:nvPr/>
        </p:nvSpPr>
        <p:spPr>
          <a:xfrm>
            <a:off x="2509575" y="312150"/>
            <a:ext cx="23226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Start training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8" title="Screenshot 2025-05-01 at 5.07.4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23328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8" title="Screenshot 2025-05-01 at 5.07.4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676" y="291350"/>
            <a:ext cx="3037050" cy="23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8" title="Screenshot 2025-05-01 at 5.07.58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1849" y="2613099"/>
            <a:ext cx="3037051" cy="227337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/>
          <p:nvPr/>
        </p:nvSpPr>
        <p:spPr>
          <a:xfrm>
            <a:off x="40575" y="1119450"/>
            <a:ext cx="3534000" cy="2064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8"/>
          <p:cNvSpPr/>
          <p:nvPr/>
        </p:nvSpPr>
        <p:spPr>
          <a:xfrm>
            <a:off x="40575" y="2795850"/>
            <a:ext cx="3534000" cy="2064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8"/>
          <p:cNvSpPr/>
          <p:nvPr/>
        </p:nvSpPr>
        <p:spPr>
          <a:xfrm>
            <a:off x="40576" y="2795850"/>
            <a:ext cx="5157600" cy="2163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4" name="Google Shape;284;p38" title="Screenshot 2025-05-02 at 9.40.14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124" y="3134773"/>
            <a:ext cx="4455349" cy="13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8"/>
          <p:cNvSpPr txBox="1"/>
          <p:nvPr/>
        </p:nvSpPr>
        <p:spPr>
          <a:xfrm>
            <a:off x="2469625" y="152400"/>
            <a:ext cx="23226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Start training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6" name="Google Shape;286;p38"/>
          <p:cNvSpPr/>
          <p:nvPr/>
        </p:nvSpPr>
        <p:spPr>
          <a:xfrm>
            <a:off x="572975" y="2433400"/>
            <a:ext cx="539100" cy="1797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8"/>
          <p:cNvSpPr txBox="1"/>
          <p:nvPr/>
        </p:nvSpPr>
        <p:spPr>
          <a:xfrm>
            <a:off x="6176525" y="-73200"/>
            <a:ext cx="26154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Run the next 3 cells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9" title="Screenshot 2025-05-01 at 5.09.2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50" y="1619500"/>
            <a:ext cx="3079075" cy="23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9"/>
          <p:cNvSpPr txBox="1">
            <a:spLocks noGrp="1"/>
          </p:cNvSpPr>
          <p:nvPr>
            <p:ph type="title"/>
          </p:nvPr>
        </p:nvSpPr>
        <p:spPr>
          <a:xfrm>
            <a:off x="271775" y="105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decision to make!</a:t>
            </a:r>
            <a:endParaRPr/>
          </a:p>
        </p:txBody>
      </p:sp>
      <p:pic>
        <p:nvPicPr>
          <p:cNvPr id="294" name="Google Shape;294;p39" title="Screenshot 2025-05-01 at 5.09.14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0425" y="1619500"/>
            <a:ext cx="3143300" cy="23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9" title="Screenshot 2025-05-01 at 5.09.05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9975" y="1619500"/>
            <a:ext cx="2843400" cy="22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9"/>
          <p:cNvSpPr txBox="1"/>
          <p:nvPr/>
        </p:nvSpPr>
        <p:spPr>
          <a:xfrm>
            <a:off x="599600" y="1019575"/>
            <a:ext cx="250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Model 1: Val accuracy: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79.14%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</p:txBody>
      </p:sp>
      <p:sp>
        <p:nvSpPr>
          <p:cNvPr id="297" name="Google Shape;297;p39"/>
          <p:cNvSpPr txBox="1"/>
          <p:nvPr/>
        </p:nvSpPr>
        <p:spPr>
          <a:xfrm>
            <a:off x="3480575" y="1019575"/>
            <a:ext cx="250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Model 2: Val accuracy: 85.43%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98" name="Google Shape;298;p39"/>
          <p:cNvSpPr txBox="1"/>
          <p:nvPr/>
        </p:nvSpPr>
        <p:spPr>
          <a:xfrm>
            <a:off x="6515975" y="1019575"/>
            <a:ext cx="250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Model 3: Val accuracy: 98.31%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299" name="Google Shape;299;p39" title="Screenshot 2025-05-01 at 5.13.08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0700" y="3842300"/>
            <a:ext cx="1165350" cy="12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0" title="Screenshot 2025-05-01 at 5.13.5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25" y="0"/>
            <a:ext cx="63537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0"/>
          <p:cNvSpPr/>
          <p:nvPr/>
        </p:nvSpPr>
        <p:spPr>
          <a:xfrm>
            <a:off x="710725" y="3910275"/>
            <a:ext cx="1580400" cy="219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1" title="Screenshot 2025-04-30 at 3.04.0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00" y="566100"/>
            <a:ext cx="4318233" cy="40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1" title="Screenshot 2025-05-01 at 5.13.5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300" y="1"/>
            <a:ext cx="3423425" cy="256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1" title="Screenshot 2025-05-01 at 5.14.07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8630" y="2707293"/>
            <a:ext cx="3204762" cy="240510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1"/>
          <p:cNvSpPr/>
          <p:nvPr/>
        </p:nvSpPr>
        <p:spPr>
          <a:xfrm>
            <a:off x="516175" y="1816140"/>
            <a:ext cx="8191617" cy="10182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0FFFF"/>
                </a:solidFill>
                <a:latin typeface="Arial"/>
              </a:rPr>
              <a:t>97.5% accuracy!!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time…..</a:t>
            </a:r>
            <a:endParaRPr/>
          </a:p>
        </p:txBody>
      </p:sp>
      <p:pic>
        <p:nvPicPr>
          <p:cNvPr id="319" name="Google Shape;319;p42" title="Screenshot 2025-05-01 at 7.05.23 PM.png"/>
          <p:cNvPicPr preferRelativeResize="0"/>
          <p:nvPr/>
        </p:nvPicPr>
        <p:blipFill rotWithShape="1">
          <a:blip r:embed="rId3">
            <a:alphaModFix/>
          </a:blip>
          <a:srcRect t="1458"/>
          <a:stretch/>
        </p:blipFill>
        <p:spPr>
          <a:xfrm>
            <a:off x="0" y="1017725"/>
            <a:ext cx="9144003" cy="394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325" name="Google Shape;325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447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333333"/>
                </a:solidFill>
                <a:highlight>
                  <a:srgbClr val="FFFFFF"/>
                </a:highlight>
              </a:rPr>
              <a:t>Ravi K. Madduri</a:t>
            </a:r>
            <a:endParaRPr sz="1400" b="1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Argonne National Laboratory</a:t>
            </a:r>
            <a:endParaRPr sz="1400" dirty="0"/>
          </a:p>
          <a:p>
            <a:pPr marL="0" lvl="0" indent="0" algn="l" rtl="0">
              <a:lnSpc>
                <a:spcPct val="114474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333333"/>
                </a:solidFill>
                <a:highlight>
                  <a:srgbClr val="FFFFFF"/>
                </a:highlight>
              </a:rPr>
              <a:t>Aditya Sinha</a:t>
            </a:r>
            <a:endParaRPr sz="1400" b="1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University of Illinois, Urbana-Champaign</a:t>
            </a:r>
            <a:endParaRPr sz="1400" dirty="0"/>
          </a:p>
          <a:p>
            <a:pPr marL="0" lvl="0" indent="0" algn="l" rtl="0">
              <a:lnSpc>
                <a:spcPct val="11447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333333"/>
                </a:solidFill>
                <a:highlight>
                  <a:srgbClr val="FFFFFF"/>
                </a:highlight>
              </a:rPr>
              <a:t>Aaron Lee</a:t>
            </a:r>
            <a:endParaRPr sz="1400" b="1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University of Washington</a:t>
            </a: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All the Lee Lab who helped us test!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Go check out the notebooks later! </a:t>
            </a:r>
            <a:r>
              <a:rPr lang="en-US" u="sng" dirty="0">
                <a:hlinkClick r:id="rId3"/>
              </a:rPr>
              <a:t>https://github.com/AdioosinUIUC/aireadi-course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161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AI-READI dataset, we have CFPs from 4 imaging devices 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471000" y="3359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These 4 devices create images that are fairly distinct in color and the classification problem is not very difficult.  So we design a more difficult problem.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168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 you classify these images derived from the images on the previous screen?</a:t>
            </a:r>
            <a:endParaRPr dirty="0"/>
          </a:p>
        </p:txBody>
      </p:sp>
      <p:pic>
        <p:nvPicPr>
          <p:cNvPr id="92" name="Google Shape;92;p18" title="Screenshot 2025-04-30 at 3.04.0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7150" y="998675"/>
            <a:ext cx="4318233" cy="40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 title="Screenshot 2025-04-30 at 3.05.00 PM.png"/>
          <p:cNvPicPr preferRelativeResize="0"/>
          <p:nvPr/>
        </p:nvPicPr>
        <p:blipFill rotWithShape="1">
          <a:blip r:embed="rId4">
            <a:alphaModFix/>
          </a:blip>
          <a:srcRect r="50176"/>
          <a:stretch/>
        </p:blipFill>
        <p:spPr>
          <a:xfrm>
            <a:off x="500997" y="1259850"/>
            <a:ext cx="2622751" cy="131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 title="Screenshot 2025-04-30 at 3.05.00 PM.png"/>
          <p:cNvPicPr preferRelativeResize="0"/>
          <p:nvPr/>
        </p:nvPicPr>
        <p:blipFill rotWithShape="1">
          <a:blip r:embed="rId4">
            <a:alphaModFix/>
          </a:blip>
          <a:srcRect l="50176"/>
          <a:stretch/>
        </p:blipFill>
        <p:spPr>
          <a:xfrm>
            <a:off x="500997" y="2631450"/>
            <a:ext cx="2622751" cy="13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 title="Screenshot 2025-04-30 at 3.06.1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150" y="587200"/>
            <a:ext cx="4243801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our challenge today is to develop a deep learning model to classify the device from these cropped, grayscale images.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will demonstrate the power of deep learning.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plan</a:t>
            </a:r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Introduce you to Jupyter notebooks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Make the plots I just showed you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Set up a deep learning model to perform the task we tried to do by eye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Train the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Examine the results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Explore other settings to improve performance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everyone logged onto an instance</a:t>
            </a:r>
            <a:endParaRPr/>
          </a:p>
        </p:txBody>
      </p:sp>
      <p:sp>
        <p:nvSpPr>
          <p:cNvPr id="116" name="Google Shape;116;p22"/>
          <p:cNvSpPr txBox="1"/>
          <p:nvPr/>
        </p:nvSpPr>
        <p:spPr>
          <a:xfrm>
            <a:off x="235900" y="1219275"/>
            <a:ext cx="3394200" cy="3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Type the url you were given into an internet browser, example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http://5.936.198:8027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Type in the password: AIREADI#2025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You should be in and see a screen like this</a:t>
            </a:r>
            <a:endParaRPr/>
          </a:p>
        </p:txBody>
      </p:sp>
      <p:pic>
        <p:nvPicPr>
          <p:cNvPr id="117" name="Google Shape;117;p22" title="Screenshot 2025-05-02 at 10.08.16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225" y="572700"/>
            <a:ext cx="2999600" cy="114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22"/>
          <p:cNvCxnSpPr/>
          <p:nvPr/>
        </p:nvCxnSpPr>
        <p:spPr>
          <a:xfrm rot="10800000" flipH="1">
            <a:off x="2675950" y="1425500"/>
            <a:ext cx="3121200" cy="12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9" name="Google Shape;119;p22" title="Screenshot 2025-05-01 at 11.45.32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375" y="2363925"/>
            <a:ext cx="5385626" cy="2779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22"/>
          <p:cNvCxnSpPr/>
          <p:nvPr/>
        </p:nvCxnSpPr>
        <p:spPr>
          <a:xfrm>
            <a:off x="2189475" y="3893900"/>
            <a:ext cx="2349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 title="Screenshot 2025-05-01 at 11.45.3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47193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23"/>
          <p:cNvGrpSpPr/>
          <p:nvPr/>
        </p:nvGrpSpPr>
        <p:grpSpPr>
          <a:xfrm>
            <a:off x="-58600" y="225000"/>
            <a:ext cx="2269200" cy="2655900"/>
            <a:chOff x="-58600" y="225000"/>
            <a:chExt cx="2269200" cy="2655900"/>
          </a:xfrm>
        </p:grpSpPr>
        <p:sp>
          <p:nvSpPr>
            <p:cNvPr id="127" name="Google Shape;127;p23"/>
            <p:cNvSpPr/>
            <p:nvPr/>
          </p:nvSpPr>
          <p:spPr>
            <a:xfrm>
              <a:off x="-58600" y="225000"/>
              <a:ext cx="2269200" cy="13551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8" name="Google Shape;128;p23"/>
            <p:cNvCxnSpPr>
              <a:endCxn id="127" idx="4"/>
            </p:cNvCxnSpPr>
            <p:nvPr/>
          </p:nvCxnSpPr>
          <p:spPr>
            <a:xfrm rot="10800000">
              <a:off x="1076000" y="1580100"/>
              <a:ext cx="187500" cy="73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9" name="Google Shape;129;p23"/>
            <p:cNvSpPr txBox="1"/>
            <p:nvPr/>
          </p:nvSpPr>
          <p:spPr>
            <a:xfrm>
              <a:off x="993800" y="2262600"/>
              <a:ext cx="795900" cy="618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</a:rPr>
                <a:t>Files in directory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grpSp>
        <p:nvGrpSpPr>
          <p:cNvPr id="130" name="Google Shape;130;p23"/>
          <p:cNvGrpSpPr/>
          <p:nvPr/>
        </p:nvGrpSpPr>
        <p:grpSpPr>
          <a:xfrm>
            <a:off x="2558625" y="231575"/>
            <a:ext cx="655200" cy="1426500"/>
            <a:chOff x="2558625" y="231575"/>
            <a:chExt cx="655200" cy="1426500"/>
          </a:xfrm>
        </p:grpSpPr>
        <p:sp>
          <p:nvSpPr>
            <p:cNvPr id="131" name="Google Shape;131;p23"/>
            <p:cNvSpPr/>
            <p:nvPr/>
          </p:nvSpPr>
          <p:spPr>
            <a:xfrm>
              <a:off x="2811375" y="231575"/>
              <a:ext cx="149700" cy="1710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2" name="Google Shape;132;p23"/>
            <p:cNvCxnSpPr>
              <a:stCxn id="133" idx="0"/>
              <a:endCxn id="131" idx="4"/>
            </p:cNvCxnSpPr>
            <p:nvPr/>
          </p:nvCxnSpPr>
          <p:spPr>
            <a:xfrm rot="10800000">
              <a:off x="2886225" y="402575"/>
              <a:ext cx="0" cy="55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3" name="Google Shape;133;p23"/>
            <p:cNvSpPr txBox="1"/>
            <p:nvPr/>
          </p:nvSpPr>
          <p:spPr>
            <a:xfrm>
              <a:off x="2558625" y="955775"/>
              <a:ext cx="655200" cy="702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</a:rPr>
                <a:t>Run the current cell</a:t>
              </a:r>
              <a:endParaRPr sz="1000">
                <a:solidFill>
                  <a:schemeClr val="dk2"/>
                </a:solidFill>
              </a:endParaRPr>
            </a:p>
          </p:txBody>
        </p:sp>
      </p:grpSp>
      <p:grpSp>
        <p:nvGrpSpPr>
          <p:cNvPr id="134" name="Google Shape;134;p23"/>
          <p:cNvGrpSpPr/>
          <p:nvPr/>
        </p:nvGrpSpPr>
        <p:grpSpPr>
          <a:xfrm>
            <a:off x="3083275" y="231575"/>
            <a:ext cx="1878550" cy="1346850"/>
            <a:chOff x="3083275" y="231575"/>
            <a:chExt cx="1878550" cy="1346850"/>
          </a:xfrm>
        </p:grpSpPr>
        <p:sp>
          <p:nvSpPr>
            <p:cNvPr id="135" name="Google Shape;135;p23"/>
            <p:cNvSpPr/>
            <p:nvPr/>
          </p:nvSpPr>
          <p:spPr>
            <a:xfrm>
              <a:off x="3083275" y="231575"/>
              <a:ext cx="149700" cy="1710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6" name="Google Shape;136;p23"/>
            <p:cNvCxnSpPr>
              <a:endCxn id="135" idx="5"/>
            </p:cNvCxnSpPr>
            <p:nvPr/>
          </p:nvCxnSpPr>
          <p:spPr>
            <a:xfrm rot="10800000">
              <a:off x="3211052" y="377533"/>
              <a:ext cx="1091100" cy="511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7" name="Google Shape;137;p23"/>
            <p:cNvSpPr txBox="1"/>
            <p:nvPr/>
          </p:nvSpPr>
          <p:spPr>
            <a:xfrm>
              <a:off x="4020125" y="876125"/>
              <a:ext cx="941700" cy="702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</a:rPr>
                <a:t>Restart the kernel, resets things</a:t>
              </a:r>
              <a:endParaRPr sz="1000">
                <a:solidFill>
                  <a:schemeClr val="dk2"/>
                </a:solidFill>
              </a:endParaRPr>
            </a:p>
          </p:txBody>
        </p:sp>
      </p:grpSp>
      <p:grpSp>
        <p:nvGrpSpPr>
          <p:cNvPr id="138" name="Google Shape;138;p23"/>
          <p:cNvGrpSpPr/>
          <p:nvPr/>
        </p:nvGrpSpPr>
        <p:grpSpPr>
          <a:xfrm>
            <a:off x="2398700" y="3044575"/>
            <a:ext cx="2673000" cy="1166400"/>
            <a:chOff x="2398700" y="3044575"/>
            <a:chExt cx="2673000" cy="1166400"/>
          </a:xfrm>
        </p:grpSpPr>
        <p:sp>
          <p:nvSpPr>
            <p:cNvPr id="139" name="Google Shape;139;p23"/>
            <p:cNvSpPr/>
            <p:nvPr/>
          </p:nvSpPr>
          <p:spPr>
            <a:xfrm>
              <a:off x="2398700" y="3139900"/>
              <a:ext cx="184200" cy="1710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0" name="Google Shape;140;p23"/>
            <p:cNvCxnSpPr/>
            <p:nvPr/>
          </p:nvCxnSpPr>
          <p:spPr>
            <a:xfrm rot="10800000">
              <a:off x="2582888" y="3238675"/>
              <a:ext cx="480300" cy="52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1" name="Google Shape;141;p23"/>
            <p:cNvSpPr txBox="1"/>
            <p:nvPr/>
          </p:nvSpPr>
          <p:spPr>
            <a:xfrm>
              <a:off x="3083300" y="3044575"/>
              <a:ext cx="1988400" cy="1166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</a:rPr>
                <a:t>Blank: never been run</a:t>
              </a:r>
              <a:endParaRPr sz="1000">
                <a:solidFill>
                  <a:schemeClr val="dk2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2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</a:rPr>
                <a:t>Number: finished running (numbers are sequential)</a:t>
              </a:r>
              <a:endParaRPr sz="1000">
                <a:solidFill>
                  <a:schemeClr val="dk2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2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</a:rPr>
                <a:t>*: The code is still running.</a:t>
              </a:r>
              <a:endParaRPr sz="1000">
                <a:solidFill>
                  <a:schemeClr val="dk2"/>
                </a:solidFill>
              </a:endParaRPr>
            </a:p>
          </p:txBody>
        </p:sp>
      </p:grpSp>
      <p:grpSp>
        <p:nvGrpSpPr>
          <p:cNvPr id="142" name="Google Shape;142;p23"/>
          <p:cNvGrpSpPr/>
          <p:nvPr/>
        </p:nvGrpSpPr>
        <p:grpSpPr>
          <a:xfrm>
            <a:off x="2961075" y="231575"/>
            <a:ext cx="933888" cy="1401450"/>
            <a:chOff x="2961075" y="231575"/>
            <a:chExt cx="933888" cy="1401450"/>
          </a:xfrm>
        </p:grpSpPr>
        <p:sp>
          <p:nvSpPr>
            <p:cNvPr id="143" name="Google Shape;143;p23"/>
            <p:cNvSpPr/>
            <p:nvPr/>
          </p:nvSpPr>
          <p:spPr>
            <a:xfrm>
              <a:off x="2961075" y="231575"/>
              <a:ext cx="149700" cy="1710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" name="Google Shape;144;p23"/>
            <p:cNvCxnSpPr>
              <a:stCxn id="145" idx="0"/>
              <a:endCxn id="143" idx="5"/>
            </p:cNvCxnSpPr>
            <p:nvPr/>
          </p:nvCxnSpPr>
          <p:spPr>
            <a:xfrm rot="10800000">
              <a:off x="3088863" y="377525"/>
              <a:ext cx="478500" cy="55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5" name="Google Shape;145;p23"/>
            <p:cNvSpPr txBox="1"/>
            <p:nvPr/>
          </p:nvSpPr>
          <p:spPr>
            <a:xfrm>
              <a:off x="3239763" y="930725"/>
              <a:ext cx="655200" cy="702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</a:rPr>
                <a:t>Stop the current cell</a:t>
              </a:r>
              <a:endParaRPr sz="1000">
                <a:solidFill>
                  <a:schemeClr val="dk2"/>
                </a:solidFill>
              </a:endParaRPr>
            </a:p>
          </p:txBody>
        </p:sp>
      </p:grpSp>
      <p:sp>
        <p:nvSpPr>
          <p:cNvPr id="146" name="Google Shape;146;p23"/>
          <p:cNvSpPr txBox="1"/>
          <p:nvPr/>
        </p:nvSpPr>
        <p:spPr>
          <a:xfrm>
            <a:off x="5466250" y="3262350"/>
            <a:ext cx="19632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Do not run the cells out of order!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282000" y="3249050"/>
            <a:ext cx="1743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Notebooks are an interactive way to write and run code.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571</Words>
  <Application>Microsoft Macintosh PowerPoint</Application>
  <PresentationFormat>On-screen Show (16:9)</PresentationFormat>
  <Paragraphs>94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Arial</vt:lpstr>
      <vt:lpstr>Simple Light</vt:lpstr>
      <vt:lpstr>Hands-On Exercise 1:  Image Classification</vt:lpstr>
      <vt:lpstr>PowerPoint Presentation</vt:lpstr>
      <vt:lpstr>In the AI-READI dataset, we have CFPs from 4 imaging devices </vt:lpstr>
      <vt:lpstr>Can you classify these images derived from the images on the previous screen?</vt:lpstr>
      <vt:lpstr>PowerPoint Presentation</vt:lpstr>
      <vt:lpstr>So our challenge today is to develop a deep learning model to classify the device from these cropped, grayscale images.   This will demonstrate the power of deep learning.</vt:lpstr>
      <vt:lpstr>Today’s plan</vt:lpstr>
      <vt:lpstr>Let’s get everyone logged onto an instance</vt:lpstr>
      <vt:lpstr>PowerPoint Presentation</vt:lpstr>
      <vt:lpstr>Ok now we are ready to start training a model!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review of deep learning fundamentals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decision to make!</vt:lpstr>
      <vt:lpstr>PowerPoint Presentation</vt:lpstr>
      <vt:lpstr>PowerPoint Presentation</vt:lpstr>
      <vt:lpstr>If you have time…..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jpowen</cp:lastModifiedBy>
  <cp:revision>4</cp:revision>
  <dcterms:modified xsi:type="dcterms:W3CDTF">2025-05-22T21:45:42Z</dcterms:modified>
</cp:coreProperties>
</file>